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6" r:id="rId12"/>
    <p:sldId id="270" r:id="rId13"/>
    <p:sldId id="294" r:id="rId14"/>
    <p:sldId id="271" r:id="rId15"/>
    <p:sldId id="272" r:id="rId16"/>
    <p:sldId id="274" r:id="rId17"/>
    <p:sldId id="275" r:id="rId18"/>
    <p:sldId id="276" r:id="rId19"/>
    <p:sldId id="281" r:id="rId20"/>
    <p:sldId id="277" r:id="rId21"/>
    <p:sldId id="278" r:id="rId22"/>
    <p:sldId id="280" r:id="rId23"/>
    <p:sldId id="282" r:id="rId24"/>
    <p:sldId id="283" r:id="rId25"/>
    <p:sldId id="299" r:id="rId26"/>
    <p:sldId id="284" r:id="rId27"/>
    <p:sldId id="287" r:id="rId28"/>
    <p:sldId id="296" r:id="rId29"/>
    <p:sldId id="295" r:id="rId30"/>
    <p:sldId id="290" r:id="rId31"/>
    <p:sldId id="289" r:id="rId32"/>
    <p:sldId id="292" r:id="rId33"/>
    <p:sldId id="297" r:id="rId34"/>
    <p:sldId id="269" r:id="rId35"/>
    <p:sldId id="29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B11E65-7187-3D4A-9987-896398C1357A}">
          <p14:sldIdLst>
            <p14:sldId id="256"/>
            <p14:sldId id="257"/>
          </p14:sldIdLst>
        </p14:section>
        <p14:section name="Introduction" id="{48164F00-2792-FA47-BC25-49A395715E25}">
          <p14:sldIdLst>
            <p14:sldId id="258"/>
            <p14:sldId id="259"/>
            <p14:sldId id="260"/>
            <p14:sldId id="261"/>
          </p14:sldIdLst>
        </p14:section>
        <p14:section name="Why UFC?" id="{010B3DD3-C055-ED45-B734-B32A9AD5A288}">
          <p14:sldIdLst>
            <p14:sldId id="262"/>
            <p14:sldId id="265"/>
            <p14:sldId id="264"/>
            <p14:sldId id="267"/>
            <p14:sldId id="266"/>
            <p14:sldId id="270"/>
            <p14:sldId id="294"/>
            <p14:sldId id="271"/>
            <p14:sldId id="272"/>
            <p14:sldId id="274"/>
            <p14:sldId id="275"/>
            <p14:sldId id="276"/>
            <p14:sldId id="281"/>
            <p14:sldId id="277"/>
            <p14:sldId id="278"/>
            <p14:sldId id="280"/>
            <p14:sldId id="282"/>
            <p14:sldId id="283"/>
            <p14:sldId id="299"/>
            <p14:sldId id="284"/>
            <p14:sldId id="287"/>
            <p14:sldId id="296"/>
            <p14:sldId id="295"/>
            <p14:sldId id="290"/>
            <p14:sldId id="289"/>
            <p14:sldId id="292"/>
            <p14:sldId id="297"/>
            <p14:sldId id="26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8"/>
    <p:restoredTop sz="72961"/>
  </p:normalViewPr>
  <p:slideViewPr>
    <p:cSldViewPr snapToGrid="0">
      <p:cViewPr>
        <p:scale>
          <a:sx n="95" d="100"/>
          <a:sy n="95" d="100"/>
        </p:scale>
        <p:origin x="2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7B60-ABA0-5446-A161-D2594B46FAC2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534-396D-8F44-981E-FD5085DA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ufc</a:t>
            </a:r>
            <a:r>
              <a:rPr lang="en-US" dirty="0"/>
              <a:t> stands for Ultimate Fighting Championship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1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10007"/>
                </a:solidFill>
                <a:effectLst/>
                <a:highlight>
                  <a:srgbClr val="FFDAD8"/>
                </a:highlight>
                <a:latin typeface="Google Sans"/>
              </a:rPr>
              <a:t>ELO is a rating system that calculates the relative skill levels of players in zero-sum games, such as chess</a:t>
            </a:r>
          </a:p>
          <a:p>
            <a:endParaRPr lang="en-US" b="0" i="0" dirty="0">
              <a:solidFill>
                <a:srgbClr val="410007"/>
              </a:solidFill>
              <a:effectLst/>
              <a:highlight>
                <a:srgbClr val="FFDAD8"/>
              </a:highlight>
              <a:latin typeface="Google Sans"/>
            </a:endParaRPr>
          </a:p>
          <a:p>
            <a:r>
              <a:rPr lang="en-US" b="0" i="0" dirty="0">
                <a:solidFill>
                  <a:srgbClr val="410007"/>
                </a:solidFill>
                <a:effectLst/>
                <a:highlight>
                  <a:srgbClr val="FFDAD8"/>
                </a:highlight>
                <a:latin typeface="Google Sans"/>
              </a:rPr>
              <a:t>Created by Arpad ELO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Precision is related to a low false positive rate  while recall is related to a low false negative rate. </a:t>
            </a:r>
          </a:p>
          <a:p>
            <a:pPr algn="l"/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Precision. =True Positive / total positive</a:t>
            </a:r>
          </a:p>
          <a:p>
            <a:pPr algn="l"/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Recall = True positive / (TP + FN)</a:t>
            </a:r>
          </a:p>
          <a:p>
            <a:pPr algn="l"/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F1 score = Harmonic mean. </a:t>
            </a:r>
            <a:r>
              <a:rPr lang="en-US" b="0" i="0" dirty="0" err="1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Combinese</a:t>
            </a:r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 both into a single measure that captures both properties From 0-1</a:t>
            </a:r>
          </a:p>
          <a:p>
            <a:pPr algn="l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2*(P*R/P+R)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6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0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a technical understanding of the </a:t>
            </a:r>
            <a:r>
              <a:rPr lang="en-US" dirty="0" err="1"/>
              <a:t>dynmaics</a:t>
            </a:r>
            <a:r>
              <a:rPr lang="en-US" dirty="0"/>
              <a:t> of the sport would help going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Unpredictable</a:t>
            </a:r>
          </a:p>
          <a:p>
            <a:r>
              <a:rPr lang="en-US" dirty="0"/>
              <a:t>-For sports fans, what makes it so much fun, is nobody knows who will win the game beforehand. </a:t>
            </a:r>
          </a:p>
          <a:p>
            <a:r>
              <a:rPr lang="en-US" dirty="0"/>
              <a:t>-While upsets are rare, they happen. And are possible</a:t>
            </a:r>
          </a:p>
          <a:p>
            <a:endParaRPr lang="en-US" dirty="0"/>
          </a:p>
          <a:p>
            <a:r>
              <a:rPr lang="en-US" dirty="0"/>
              <a:t>2016 </a:t>
            </a:r>
            <a:r>
              <a:rPr lang="en-US" dirty="0" err="1"/>
              <a:t>superbowl</a:t>
            </a:r>
            <a:r>
              <a:rPr lang="en-US" dirty="0"/>
              <a:t> ATL was 99.6% to win the game according to ESPN’s </a:t>
            </a:r>
          </a:p>
          <a:p>
            <a:r>
              <a:rPr lang="en-US" dirty="0"/>
              <a:t>Leicester City wins premier league in 2015/16. pre season 5000-1 odds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spread bet is a way to level the playing field between two teams.</a:t>
            </a:r>
          </a:p>
          <a:p>
            <a:r>
              <a:rPr lang="en-US" dirty="0"/>
              <a:t>If one team is much better than the other, the spread is essentially a handicap which intends to make it a 50/50 of which team will cover the spread.</a:t>
            </a:r>
          </a:p>
          <a:p>
            <a:r>
              <a:rPr lang="en-US" dirty="0"/>
              <a:t>If one team is favored by 2.5 betting on their means they need to win by more than 2.5 points, or the other team would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5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4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someone who is a pretty big sports fan, I would call myself a casual UFC fan at best, and this project was a great opportunity to learn the ins and outs of a new sport.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NFL founded 1920, MLB founded 1903, NBA founded 1946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Implied probability of the betting odds vs. the proportion of times those won.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Fighters in their first fight inherently don’t have previous stats about their fights. Thus, I used all fighter’s stats in their first fights for their previous fighter stats.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52534-396D-8F44-981E-FD5085DA8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cstats.com/statistics/events/completed" TargetMode="External"/><Relationship Id="rId2" Type="http://schemas.openxmlformats.org/officeDocument/2006/relationships/hyperlink" Target="https://www.kaggle.com/datasets/danmcinerney/mma-differentials-and-elo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madecision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85082-6B6C-84DD-21FC-4A309EAF6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Machine learning in ufc prediction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F1F48-BF07-1F86-6E76-E29FF444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9902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Ilan Barr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Advisor: Cynthia MA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May 1, 2024</a:t>
            </a:r>
          </a:p>
        </p:txBody>
      </p:sp>
      <p:pic>
        <p:nvPicPr>
          <p:cNvPr id="1026" name="Picture 2" descr="UFC: Ultimate Fighting Championship - MMA Wiki.org">
            <a:extLst>
              <a:ext uri="{FF2B5EF4-FFF2-40B4-BE49-F238E27FC236}">
                <a16:creationId xmlns:a16="http://schemas.microsoft.com/office/drawing/2014/main" id="{CAE9C9DA-EA69-5244-11F7-A69910CC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911" y="643361"/>
            <a:ext cx="5502178" cy="33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97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E29F-BFB1-1A6E-E2B1-2CE1A5DD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CB0A-46CF-04CF-D98D-F182E43A3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3056-2290-6448-47CA-FDE4DBF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D2190-20E1-0E1F-32E1-FAC01775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B84E-DE27-4A3E-9882-8E1A320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69063-BFEA-7FD5-F6D8-E8860C3E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2"/>
            <a:ext cx="5242560" cy="5248656"/>
          </a:xfrm>
        </p:spPr>
        <p:txBody>
          <a:bodyPr>
            <a:normAutofit/>
          </a:bodyPr>
          <a:lstStyle/>
          <a:p>
            <a:r>
              <a:rPr lang="en-US" sz="2800" dirty="0"/>
              <a:t>3 sources</a:t>
            </a:r>
          </a:p>
          <a:p>
            <a:pPr lvl="1"/>
            <a:r>
              <a:rPr lang="en-US" sz="2400" dirty="0"/>
              <a:t>Download</a:t>
            </a:r>
          </a:p>
          <a:p>
            <a:pPr lvl="2"/>
            <a:r>
              <a:rPr lang="en-US" sz="2400" dirty="0">
                <a:hlinkClick r:id="rId2"/>
              </a:rPr>
              <a:t>Kaggle</a:t>
            </a:r>
            <a:r>
              <a:rPr lang="en-US" sz="2400" dirty="0"/>
              <a:t> (Dan </a:t>
            </a:r>
            <a:r>
              <a:rPr lang="en-US" sz="2400" dirty="0" err="1"/>
              <a:t>Mcinerney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Scraping:</a:t>
            </a:r>
          </a:p>
          <a:p>
            <a:pPr lvl="1"/>
            <a:r>
              <a:rPr lang="en-US" sz="2400" dirty="0">
                <a:hlinkClick r:id="rId3"/>
              </a:rPr>
              <a:t>UFC Stats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MMA Decisions</a:t>
            </a:r>
            <a:r>
              <a:rPr lang="en-US" sz="2400" dirty="0"/>
              <a:t> (Mixed Martial Arts)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E4C67-BE5E-1AEE-269C-11A65BB7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9B918-6797-3C20-4288-BA295076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820CF-6020-8F1A-112E-971355B6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0A9698-71B7-9C04-DCEA-834328E2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11" y="6400800"/>
            <a:ext cx="8587521" cy="320040"/>
          </a:xfrm>
        </p:spPr>
        <p:txBody>
          <a:bodyPr/>
          <a:lstStyle/>
          <a:p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UFCStats.com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 | </a:t>
            </a:r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MMADecisions.com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 | </a:t>
            </a:r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kaggle.com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/datasets/</a:t>
            </a:r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danmcinerney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mma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-differentials-and-</a:t>
            </a:r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elo</a:t>
            </a:r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8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2F9D-C9F4-DA66-984D-8FBE5856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3117"/>
            <a:ext cx="7729728" cy="772894"/>
          </a:xfrm>
        </p:spPr>
        <p:txBody>
          <a:bodyPr/>
          <a:lstStyle/>
          <a:p>
            <a:r>
              <a:rPr lang="en-US" dirty="0"/>
              <a:t>Scraping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9F622-8E26-E3F0-311B-126FF9041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801" y="2638044"/>
            <a:ext cx="3172818" cy="406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Scrape All Event URLs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450CA-633C-8C78-4D21-20E53D552B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34EC-43AC-6397-55DF-0FAED62D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8143-30EE-EE3A-43E7-F5C05E6B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17F7D-E94D-3946-A690-A89E5CC6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681" y="1086221"/>
            <a:ext cx="5953505" cy="500094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80DE1C-4365-DFCE-45BF-8655648EAA47}"/>
              </a:ext>
            </a:extLst>
          </p:cNvPr>
          <p:cNvSpPr txBox="1">
            <a:spLocks/>
          </p:cNvSpPr>
          <p:nvPr/>
        </p:nvSpPr>
        <p:spPr>
          <a:xfrm>
            <a:off x="1306288" y="3036406"/>
            <a:ext cx="4547394" cy="40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2. Scrape All Fight URLs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81E0E-9AE8-90FA-E648-C11C9F830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5" y="1086221"/>
            <a:ext cx="5271001" cy="5039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746AA2-46B6-EB9F-704B-A75C40E56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99" y="6133627"/>
            <a:ext cx="3601576" cy="40355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20E553-CAC1-EDAB-45A7-6776EF9004EA}"/>
              </a:ext>
            </a:extLst>
          </p:cNvPr>
          <p:cNvSpPr txBox="1">
            <a:spLocks/>
          </p:cNvSpPr>
          <p:nvPr/>
        </p:nvSpPr>
        <p:spPr>
          <a:xfrm>
            <a:off x="1306286" y="3442504"/>
            <a:ext cx="4547394" cy="40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3. Scrape Fight Information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7B8151-6BC7-8A03-540F-39DDCF469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168" y="1579355"/>
            <a:ext cx="6124222" cy="4014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4903F3-FADF-CC0F-73D0-5392AFDB531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52018" y="1602503"/>
            <a:ext cx="6217920" cy="401794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BD9701-09F2-06A5-D088-8359D9C91413}"/>
              </a:ext>
            </a:extLst>
          </p:cNvPr>
          <p:cNvSpPr txBox="1">
            <a:spLocks/>
          </p:cNvSpPr>
          <p:nvPr/>
        </p:nvSpPr>
        <p:spPr>
          <a:xfrm>
            <a:off x="1306287" y="1659084"/>
            <a:ext cx="3172818" cy="40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Example from UFC Stats: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0A442C4-70D8-9F3D-A0CC-1BF254D7E8DF}"/>
              </a:ext>
            </a:extLst>
          </p:cNvPr>
          <p:cNvSpPr txBox="1">
            <a:spLocks/>
          </p:cNvSpPr>
          <p:nvPr/>
        </p:nvSpPr>
        <p:spPr>
          <a:xfrm>
            <a:off x="1298801" y="5001449"/>
            <a:ext cx="4477819" cy="40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Same Approach with MMA Decisions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71D31A-0E56-B115-D681-72C91017A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105" y="2525142"/>
            <a:ext cx="7772400" cy="14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A31A-82D0-3427-6E59-F8AD60B1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B584B-B006-9517-4BF4-DD84818645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Scraping:</a:t>
            </a:r>
          </a:p>
          <a:p>
            <a:r>
              <a:rPr lang="en-US" sz="2600" dirty="0"/>
              <a:t>MMA Decisions:</a:t>
            </a:r>
          </a:p>
          <a:p>
            <a:pPr lvl="1"/>
            <a:r>
              <a:rPr lang="en-US" sz="2200" dirty="0"/>
              <a:t>2621 Fights/rows</a:t>
            </a:r>
          </a:p>
          <a:p>
            <a:pPr lvl="1"/>
            <a:r>
              <a:rPr lang="en-US" sz="2200" dirty="0"/>
              <a:t>36 Features</a:t>
            </a:r>
          </a:p>
          <a:p>
            <a:r>
              <a:rPr lang="en-US" sz="2600" dirty="0"/>
              <a:t>UFC Stats:</a:t>
            </a:r>
          </a:p>
          <a:p>
            <a:pPr lvl="1"/>
            <a:r>
              <a:rPr lang="en-US" sz="2200" dirty="0"/>
              <a:t>34666 Rows – 2 per round</a:t>
            </a:r>
          </a:p>
          <a:p>
            <a:pPr lvl="1"/>
            <a:r>
              <a:rPr lang="en-US" sz="2200" dirty="0"/>
              <a:t>21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15106-111C-4822-4551-48F50952A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Download</a:t>
            </a:r>
          </a:p>
          <a:p>
            <a:r>
              <a:rPr lang="en-US" sz="2600" dirty="0"/>
              <a:t>Kaggle:</a:t>
            </a:r>
          </a:p>
          <a:p>
            <a:pPr lvl="1"/>
            <a:r>
              <a:rPr lang="en-US" sz="2200" dirty="0"/>
              <a:t>14130 Rows – 2 per fight</a:t>
            </a:r>
          </a:p>
          <a:p>
            <a:pPr lvl="1"/>
            <a:r>
              <a:rPr lang="en-US" sz="2200" dirty="0"/>
              <a:t>51 Features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D82CC-924F-5832-44A2-49EFEC2F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55C4B-21F4-DDE0-6893-24C6E11E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1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08BB-7248-40F4-A4DA-740774F6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engineering / Data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FBB0-9E7B-EE33-1A23-3DF8F937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Combined Data from judge scores dataset (MMA Decisions) and round by round fight stats (</a:t>
            </a:r>
            <a:r>
              <a:rPr lang="en-US" sz="2400" dirty="0" err="1"/>
              <a:t>UFCStats</a:t>
            </a:r>
            <a:r>
              <a:rPr lang="en-US" sz="2400" dirty="0"/>
              <a:t>)</a:t>
            </a:r>
          </a:p>
          <a:p>
            <a:r>
              <a:rPr lang="en-US" sz="2400" dirty="0"/>
              <a:t>Create ”Round Winner” from judge scorecards</a:t>
            </a:r>
          </a:p>
          <a:p>
            <a:r>
              <a:rPr lang="en-US" sz="2400" dirty="0"/>
              <a:t>Processing from text to numbers.</a:t>
            </a:r>
          </a:p>
          <a:p>
            <a:pPr lvl="1"/>
            <a:r>
              <a:rPr lang="en-US" sz="2000" dirty="0"/>
              <a:t>E.g. “8 of 25” strikes </a:t>
            </a:r>
            <a:r>
              <a:rPr lang="en-US" sz="2000" dirty="0">
                <a:sym typeface="Wingdings" pitchFamily="2" charset="2"/>
              </a:rPr>
              <a:t> 8 landed , 25 attempted</a:t>
            </a:r>
            <a:endParaRPr lang="en-US" sz="2000" dirty="0"/>
          </a:p>
          <a:p>
            <a:r>
              <a:rPr lang="en-US" sz="2400" dirty="0"/>
              <a:t>Created features which measured differential between 2 stats. </a:t>
            </a:r>
          </a:p>
          <a:p>
            <a:pPr lvl="1"/>
            <a:r>
              <a:rPr lang="en-US" sz="2000" dirty="0"/>
              <a:t>E.g. difference between 2 fighter’s significant strike %, log ratio age.</a:t>
            </a:r>
          </a:p>
          <a:p>
            <a:r>
              <a:rPr lang="en-US" sz="2400" dirty="0"/>
              <a:t>Combined Data into single row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6ED83-4829-A2AF-9F58-A70934CF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5B87F-AEB6-7E32-8D25-6B7A7AB5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5C83-9979-AB0D-FF5E-510C1621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7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08BB-7248-40F4-A4DA-740774F6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engineering / Data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FBB0-9E7B-EE33-1A23-3DF8F9375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295215"/>
            <a:ext cx="4815840" cy="58182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Feature Engineering:</a:t>
            </a:r>
          </a:p>
          <a:p>
            <a:pPr lvl="1"/>
            <a:r>
              <a:rPr lang="en-US" sz="2000" dirty="0"/>
              <a:t>Output of 1</a:t>
            </a:r>
            <a:r>
              <a:rPr lang="en-US" sz="2000" baseline="30000" dirty="0"/>
              <a:t>st</a:t>
            </a:r>
            <a:r>
              <a:rPr lang="en-US" sz="2000" dirty="0"/>
              <a:t> Layer (Average Expected Round Score Last 15 rounds)</a:t>
            </a:r>
          </a:p>
          <a:p>
            <a:pPr lvl="1"/>
            <a:r>
              <a:rPr lang="en-US" sz="2000" dirty="0"/>
              <a:t>More Ratio / Differences </a:t>
            </a:r>
          </a:p>
          <a:p>
            <a:pPr lvl="2"/>
            <a:r>
              <a:rPr lang="en-US" sz="2000" dirty="0"/>
              <a:t>Reach Differential, win/loss ratio</a:t>
            </a:r>
          </a:p>
          <a:p>
            <a:pPr lvl="1"/>
            <a:r>
              <a:rPr lang="en-US" sz="2000" dirty="0"/>
              <a:t>Significant strikes per minute | Finish % | Days since Last Fight</a:t>
            </a:r>
          </a:p>
          <a:p>
            <a:r>
              <a:rPr lang="en-US" sz="2400" dirty="0"/>
              <a:t>Data Imputation</a:t>
            </a:r>
          </a:p>
          <a:p>
            <a:pPr lvl="1"/>
            <a:r>
              <a:rPr lang="en-US" sz="2000" dirty="0"/>
              <a:t>Handled Missing Data</a:t>
            </a:r>
          </a:p>
          <a:p>
            <a:pPr lvl="2"/>
            <a:r>
              <a:rPr lang="en-US" sz="2000" dirty="0"/>
              <a:t>Used averages for fighters in similar situations</a:t>
            </a:r>
          </a:p>
          <a:p>
            <a:pPr lvl="3"/>
            <a:r>
              <a:rPr lang="en-US" sz="2000" dirty="0"/>
              <a:t>E.g. fighters in first fight</a:t>
            </a:r>
          </a:p>
          <a:p>
            <a:pPr lvl="3"/>
            <a:r>
              <a:rPr lang="en-US" sz="2000" dirty="0"/>
              <a:t>Weight Class Average for missing weight, missing age used average for that many fights</a:t>
            </a:r>
          </a:p>
          <a:p>
            <a:r>
              <a:rPr lang="en-US" sz="2400" dirty="0"/>
              <a:t>Combined data into single row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6ED83-4829-A2AF-9F58-A70934CF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5B87F-AEB6-7E32-8D25-6B7A7AB5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5C83-9979-AB0D-FF5E-510C1621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6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  <a:br>
              <a:rPr lang="en-US" dirty="0"/>
            </a:br>
            <a:r>
              <a:rPr lang="en-US" sz="1800" dirty="0"/>
              <a:t>Round by round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Expected Rounds?</a:t>
            </a:r>
          </a:p>
          <a:p>
            <a:pPr lvl="1"/>
            <a:r>
              <a:rPr lang="en-US" dirty="0"/>
              <a:t>The percentage of rounds a fighter would expect to win given their stats in that round</a:t>
            </a:r>
          </a:p>
          <a:p>
            <a:r>
              <a:rPr lang="en-US" dirty="0"/>
              <a:t>Quantify fighter performance in each round beyond mere win/loss records</a:t>
            </a:r>
          </a:p>
          <a:p>
            <a:r>
              <a:rPr lang="en-US" dirty="0"/>
              <a:t>Attempts to cut through the noise/randomness prevalent in the sport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6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  <a:br>
              <a:rPr lang="en-US" dirty="0"/>
            </a:br>
            <a:r>
              <a:rPr lang="en-US" sz="1800" dirty="0"/>
              <a:t>Model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Input Data</a:t>
            </a:r>
          </a:p>
          <a:p>
            <a:pPr lvl="2"/>
            <a:r>
              <a:rPr lang="en-US" dirty="0"/>
              <a:t>Round level statistics</a:t>
            </a:r>
          </a:p>
          <a:p>
            <a:pPr lvl="3"/>
            <a:r>
              <a:rPr lang="en-US" dirty="0"/>
              <a:t>Submission, Strikes, Significant Strikes, Control Time, Head/Body,/Leg strikes, Knockdowns</a:t>
            </a:r>
          </a:p>
          <a:p>
            <a:pPr lvl="2"/>
            <a:r>
              <a:rPr lang="en-US" dirty="0"/>
              <a:t>Fight Meta Data</a:t>
            </a:r>
          </a:p>
          <a:p>
            <a:pPr lvl="3"/>
            <a:r>
              <a:rPr lang="en-US" dirty="0"/>
              <a:t>Weight class, Stance, Round Number 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18193-B764-CF85-CEA0-AF06DA0C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4788652"/>
            <a:ext cx="7620000" cy="417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8566D-0D5B-C5FA-1FF5-0DF02F8F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5290090"/>
            <a:ext cx="5600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  <a:br>
              <a:rPr lang="en-US" dirty="0"/>
            </a:br>
            <a:r>
              <a:rPr lang="en-US" sz="1800" dirty="0"/>
              <a:t>Modeling Technique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Forest and Artificial Neural Network binary classification</a:t>
            </a:r>
          </a:p>
          <a:p>
            <a:pPr lvl="1"/>
            <a:r>
              <a:rPr lang="en-US" dirty="0"/>
              <a:t>Equal predictive statistics</a:t>
            </a:r>
          </a:p>
          <a:p>
            <a:r>
              <a:rPr lang="en-US" dirty="0"/>
              <a:t>Adjustments</a:t>
            </a:r>
          </a:p>
          <a:p>
            <a:pPr lvl="1"/>
            <a:r>
              <a:rPr lang="en-US" dirty="0"/>
              <a:t>Initial data leakage due to the nature of the data set</a:t>
            </a:r>
          </a:p>
          <a:p>
            <a:pPr lvl="2"/>
            <a:r>
              <a:rPr lang="en-US" dirty="0"/>
              <a:t>Winner of overall fighter always listed as Fighter 1.</a:t>
            </a:r>
          </a:p>
          <a:p>
            <a:pPr lvl="3"/>
            <a:r>
              <a:rPr lang="en-US" dirty="0"/>
              <a:t>Led to models always predicting fighter 1</a:t>
            </a:r>
          </a:p>
          <a:p>
            <a:pPr lvl="3"/>
            <a:r>
              <a:rPr lang="en-US" dirty="0"/>
              <a:t>Solution: Flipping fighter 1 and fighter 2 on 50% of data points.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D4D3CDE-56BE-2E2D-D041-358F2E2592FC}"/>
              </a:ext>
            </a:extLst>
          </p:cNvPr>
          <p:cNvSpPr/>
          <p:nvPr/>
        </p:nvSpPr>
        <p:spPr>
          <a:xfrm>
            <a:off x="4805444" y="5488206"/>
            <a:ext cx="1396678" cy="673647"/>
          </a:xfrm>
          <a:prstGeom prst="rightArrow">
            <a:avLst/>
          </a:prstGeom>
          <a:solidFill>
            <a:srgbClr val="9BB0B5"/>
          </a:solidFill>
          <a:ln>
            <a:solidFill>
              <a:srgbClr val="9BB0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D995F-FD88-A207-BB79-3A42F83E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67" y="4848814"/>
            <a:ext cx="4191365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92541-B7E4-132F-9BB0-49EF9327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683" y="4848814"/>
            <a:ext cx="42613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  <a:br>
              <a:rPr lang="en-US" dirty="0"/>
            </a:br>
            <a:r>
              <a:rPr lang="en-US" sz="1800" dirty="0"/>
              <a:t>Modeling Technique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Forest and Artificial Neural Network binary classification</a:t>
            </a:r>
          </a:p>
          <a:p>
            <a:pPr lvl="1"/>
            <a:r>
              <a:rPr lang="en-US" dirty="0"/>
              <a:t>Equal predictive statistics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D48D84-F4AF-8D85-3BB0-1384E82E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54895"/>
              </p:ext>
            </p:extLst>
          </p:nvPr>
        </p:nvGraphicFramePr>
        <p:xfrm>
          <a:off x="2032000" y="4189035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27043695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550321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77972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340072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42446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 Score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41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 Forest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4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46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21CB-B0F9-8244-44EC-474D2083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1143B-38A2-EF9D-81F3-5E795FD9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Problem Formulation</a:t>
            </a:r>
          </a:p>
          <a:p>
            <a:r>
              <a:rPr lang="en-US" sz="2800" dirty="0"/>
              <a:t>Methodology</a:t>
            </a:r>
          </a:p>
          <a:p>
            <a:pPr lvl="1"/>
            <a:r>
              <a:rPr lang="en-US" sz="2400" dirty="0"/>
              <a:t>Data Collection</a:t>
            </a:r>
          </a:p>
          <a:p>
            <a:pPr lvl="1"/>
            <a:r>
              <a:rPr lang="en-US" sz="2400" dirty="0"/>
              <a:t>Feature Engineering</a:t>
            </a:r>
          </a:p>
          <a:p>
            <a:pPr lvl="1"/>
            <a:r>
              <a:rPr lang="en-US" sz="2400" dirty="0"/>
              <a:t>Modeling</a:t>
            </a:r>
          </a:p>
          <a:p>
            <a:r>
              <a:rPr lang="en-US" sz="2800" dirty="0"/>
              <a:t>Results</a:t>
            </a:r>
          </a:p>
          <a:p>
            <a:r>
              <a:rPr lang="en-US" sz="2800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D1AC-13CB-E798-6AE0-21528BFEF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6DDBB-AE2B-1A8F-5A15-9AC69975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44851-2685-DC91-1879-06253265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1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2</a:t>
            </a:r>
            <a:r>
              <a:rPr lang="en-US" baseline="30000" dirty="0"/>
              <a:t>nd</a:t>
            </a:r>
            <a:r>
              <a:rPr lang="en-US" dirty="0"/>
              <a:t>  Layer</a:t>
            </a:r>
            <a:br>
              <a:rPr lang="en-US" dirty="0"/>
            </a:b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Full fight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upon predictions made in layer 1</a:t>
            </a:r>
          </a:p>
          <a:p>
            <a:r>
              <a:rPr lang="en-US" dirty="0"/>
              <a:t>Predict winner of fight given information readily available beforehand</a:t>
            </a:r>
          </a:p>
          <a:p>
            <a:r>
              <a:rPr lang="en-US" dirty="0"/>
              <a:t>Goal: Beating the sportsbooks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2</a:t>
            </a:r>
            <a:r>
              <a:rPr lang="en-US" baseline="30000" dirty="0"/>
              <a:t>nd</a:t>
            </a:r>
            <a:r>
              <a:rPr lang="en-US" dirty="0"/>
              <a:t>  Layer</a:t>
            </a:r>
            <a:br>
              <a:rPr lang="en-US" dirty="0"/>
            </a:b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Model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Output of first layer model (Expected Rounds Score)</a:t>
            </a:r>
          </a:p>
          <a:p>
            <a:pPr lvl="1"/>
            <a:r>
              <a:rPr lang="en-US" dirty="0"/>
              <a:t>Fighters’ general information </a:t>
            </a:r>
          </a:p>
          <a:p>
            <a:pPr lvl="2"/>
            <a:r>
              <a:rPr lang="en-US" dirty="0"/>
              <a:t>Age, weight, height, reach</a:t>
            </a:r>
          </a:p>
          <a:p>
            <a:pPr lvl="1"/>
            <a:r>
              <a:rPr lang="en-US" dirty="0"/>
              <a:t>Fighters’ past performance history</a:t>
            </a:r>
          </a:p>
          <a:p>
            <a:pPr lvl="2"/>
            <a:r>
              <a:rPr lang="en-US" dirty="0"/>
              <a:t>Win/loss, fighting stats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6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7AE-1637-488B-15D9-88A11A4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280797"/>
          </a:xfrm>
        </p:spPr>
        <p:txBody>
          <a:bodyPr/>
          <a:lstStyle/>
          <a:p>
            <a:r>
              <a:rPr lang="en-US" dirty="0"/>
              <a:t>Modeling – 2</a:t>
            </a:r>
            <a:r>
              <a:rPr lang="en-US" baseline="30000" dirty="0"/>
              <a:t>nd</a:t>
            </a:r>
            <a:r>
              <a:rPr lang="en-US" dirty="0"/>
              <a:t>  Layer</a:t>
            </a:r>
            <a:br>
              <a:rPr lang="en-US" dirty="0"/>
            </a:b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Modeling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44DD-73F6-36C3-5CAB-DC2AB22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Explored various ML models:</a:t>
            </a:r>
          </a:p>
          <a:p>
            <a:pPr lvl="2"/>
            <a:r>
              <a:rPr lang="en-US" dirty="0"/>
              <a:t>Logistic Regression, Random Forest, SVM, ANN, Gradient Boosting</a:t>
            </a:r>
          </a:p>
          <a:p>
            <a:pPr lvl="3"/>
            <a:r>
              <a:rPr lang="en-US" dirty="0"/>
              <a:t>Logistic Regression proved to have highest predictive statistics.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9E1-8050-77DC-DB7F-913C3DE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E7BDD-5F10-FBFD-85F9-A81AA0E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572E2D-AF11-EF3B-FE96-775FCEE1E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36194"/>
              </p:ext>
            </p:extLst>
          </p:nvPr>
        </p:nvGraphicFramePr>
        <p:xfrm>
          <a:off x="3127375" y="4094107"/>
          <a:ext cx="5937250" cy="16459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356254386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44072727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46871969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365217617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198483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Model Name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Accuracy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Precision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Recall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F1 Score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73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Random Forest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59.1%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822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ANN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59.1%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686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Logistic Regression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61.0%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0.60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0.60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0.60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140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SVM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57.12%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0.49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00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Gradient Boosting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55.71%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0.55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38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9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E29F-BFB1-1A6E-E2B1-2CE1A5DD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0CB0A-46CF-04CF-D98D-F182E43A3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3056-2290-6448-47CA-FDE4DBF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D2190-20E1-0E1F-32E1-FAC01775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76A9-27C6-664A-57B7-0689DC4E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model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F6185-5F9E-307A-2603-F91B5B17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 results:</a:t>
            </a:r>
          </a:p>
          <a:p>
            <a:pPr lvl="1"/>
            <a:r>
              <a:rPr lang="en-US" dirty="0"/>
              <a:t>Accuracy of 88.3%</a:t>
            </a:r>
          </a:p>
          <a:p>
            <a:pPr lvl="1"/>
            <a:r>
              <a:rPr lang="en-US" dirty="0"/>
              <a:t>Baseline (fighter with more significant strikes ): 74.4% accuracy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 results:</a:t>
            </a:r>
          </a:p>
          <a:p>
            <a:pPr lvl="1"/>
            <a:r>
              <a:rPr lang="en-US" dirty="0"/>
              <a:t>Accuracy of best model (logistic regression): 61.0% accuracy</a:t>
            </a:r>
          </a:p>
          <a:p>
            <a:pPr lvl="1"/>
            <a:r>
              <a:rPr lang="en-US" dirty="0"/>
              <a:t>Baseline/Goal (favorite according to betting odds): 64.3% accuracy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7BD9-6ADC-C7AF-8E7D-A2722804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9D33A-D5FB-D554-D956-4DC1ADF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0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1F8-EDDE-B469-E786-1F6CD29A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Model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23E24-3AB1-CC57-AB29-B1643F92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CE2FE-0361-A1A9-7D13-D6243F6A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BE6F7-7879-74E1-B6EE-11658382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29" y="2733639"/>
            <a:ext cx="5943600" cy="412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75C17-AF3F-06A0-498B-289F8063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639"/>
            <a:ext cx="5943600" cy="4060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5D72ED-9F8D-0E3B-CB8F-36860DD9E0FF}"/>
              </a:ext>
            </a:extLst>
          </p:cNvPr>
          <p:cNvSpPr txBox="1"/>
          <p:nvPr/>
        </p:nvSpPr>
        <p:spPr>
          <a:xfrm>
            <a:off x="8339219" y="2364307"/>
            <a:ext cx="18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Size: 4895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E0748-24F2-782B-4E03-18205F66A1BE}"/>
              </a:ext>
            </a:extLst>
          </p:cNvPr>
          <p:cNvSpPr txBox="1"/>
          <p:nvPr/>
        </p:nvSpPr>
        <p:spPr>
          <a:xfrm>
            <a:off x="2026990" y="2364307"/>
            <a:ext cx="18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Size: 1411 </a:t>
            </a:r>
          </a:p>
        </p:txBody>
      </p:sp>
    </p:spTree>
    <p:extLst>
      <p:ext uri="{BB962C8B-B14F-4D97-AF65-F5344CB8AC3E}">
        <p14:creationId xmlns:p14="http://schemas.microsoft.com/office/powerpoint/2010/main" val="245622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89CB-0B6E-5EDA-DA70-694C94C3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Most important features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Layer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40CD1-673E-F542-9D13-869115BA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781" y="6238816"/>
            <a:ext cx="2753746" cy="323968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5/1/24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1588-E247-C7F0-831B-BBE3E092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Total Strikes Landed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Significant Strikes Landed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Head Strikes Landed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Control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Total Strikes Attempted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636F2-1750-500E-CD91-20239A95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65C1E-8EF3-69CF-7460-161A6F070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BFD5-1B1D-CE8E-F1B6-85F12D22C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Reach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Significant Strikes per Minute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Height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ELO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Win/Lose Streak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A9EA4-7E7F-2CE9-4925-2AD7C3780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908804" cy="25967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ELO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Last 15 Expected Round Average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Significant Strikes per Minute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Reach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59422-0E08-4407-5613-8B1338F4C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F82EA4-A258-4B9E-3D58-25F37F4D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46F66-9F37-AE63-E9BC-80BB0C89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7C1A4F-9B43-6B74-42F5-D64674A1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Most important features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Layer 2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10C88-2C2B-CC18-8651-35306815AEE6}"/>
              </a:ext>
            </a:extLst>
          </p:cNvPr>
          <p:cNvSpPr/>
          <p:nvPr/>
        </p:nvSpPr>
        <p:spPr>
          <a:xfrm>
            <a:off x="1967695" y="5080873"/>
            <a:ext cx="2199355" cy="462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6048C-DC6C-E474-4BB1-0BB6CEDBDFFE}"/>
              </a:ext>
            </a:extLst>
          </p:cNvPr>
          <p:cNvSpPr/>
          <p:nvPr/>
        </p:nvSpPr>
        <p:spPr>
          <a:xfrm>
            <a:off x="1967695" y="4088307"/>
            <a:ext cx="1655180" cy="462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E8CDD1-578E-8571-C303-1AA1ABB10265}"/>
              </a:ext>
            </a:extLst>
          </p:cNvPr>
          <p:cNvSpPr/>
          <p:nvPr/>
        </p:nvSpPr>
        <p:spPr>
          <a:xfrm>
            <a:off x="6703671" y="3143250"/>
            <a:ext cx="1655180" cy="462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0DB39-8734-1653-1FEB-88F61028CDA9}"/>
              </a:ext>
            </a:extLst>
          </p:cNvPr>
          <p:cNvSpPr/>
          <p:nvPr/>
        </p:nvSpPr>
        <p:spPr>
          <a:xfrm>
            <a:off x="6703670" y="4124858"/>
            <a:ext cx="4177690" cy="462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F1C2B1-A7F5-2782-ECB4-0549B4EF1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AD76-0176-7F44-A441-1DE3F8114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CC12-314B-D38F-3173-9DE7C641CB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CDEEE-F2C2-1592-B766-49D5165463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E6109-E4EF-E371-92FE-51AB45FA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C115-3E7E-B08D-F7F8-EADFBEA3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CE6B5C3-B893-70CC-65B2-51185F57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5216"/>
            <a:ext cx="7729728" cy="1188720"/>
          </a:xfrm>
        </p:spPr>
        <p:txBody>
          <a:bodyPr/>
          <a:lstStyle/>
          <a:p>
            <a:r>
              <a:rPr lang="en-US" dirty="0"/>
              <a:t>Precision-recall curves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D804F-EF43-B237-6172-C7AB2366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" y="1983028"/>
            <a:ext cx="5397967" cy="4255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C58B3-2FD6-573C-E370-792F5A3BB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0" y="1982727"/>
            <a:ext cx="6284099" cy="4235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C9582B-DEC9-1851-053B-BEA2DA43A742}"/>
              </a:ext>
            </a:extLst>
          </p:cNvPr>
          <p:cNvSpPr txBox="1"/>
          <p:nvPr/>
        </p:nvSpPr>
        <p:spPr>
          <a:xfrm>
            <a:off x="2094268" y="1609666"/>
            <a:ext cx="15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D3CC1-E128-1D75-4033-AEEEB030FC16}"/>
              </a:ext>
            </a:extLst>
          </p:cNvPr>
          <p:cNvSpPr txBox="1"/>
          <p:nvPr/>
        </p:nvSpPr>
        <p:spPr>
          <a:xfrm>
            <a:off x="8140533" y="1592500"/>
            <a:ext cx="15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 Model</a:t>
            </a:r>
          </a:p>
        </p:txBody>
      </p:sp>
    </p:spTree>
    <p:extLst>
      <p:ext uri="{BB962C8B-B14F-4D97-AF65-F5344CB8AC3E}">
        <p14:creationId xmlns:p14="http://schemas.microsoft.com/office/powerpoint/2010/main" val="65340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589A0-DEBA-F3ED-6DCC-F37615D5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ROC Curve Layer 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DA776-655C-1B4F-B45C-3AB2F815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3346E-23E9-CAA1-9426-11DB0E2E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4C7BC-DB11-A943-127E-44C72CF0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59" y="247152"/>
            <a:ext cx="6965577" cy="59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3787-FAEA-EE1B-03BC-A68E6038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65FEF02-39A1-F27B-1405-D1FAB957F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C9E99-4D11-6DEE-1D51-BB6148E7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ACB7C-1BA5-3272-4558-0CE1FB2F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03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589A0-DEBA-F3ED-6DCC-F37615D5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ROC Curve Layer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ECA4DE-8E77-FE53-45EB-5D175E83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13" y="246707"/>
            <a:ext cx="7443958" cy="63645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DA776-655C-1B4F-B45C-3AB2F815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3346E-23E9-CAA1-9426-11DB0E2E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2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8744-03C9-0A37-636E-59BF2AE33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39249-0974-FB87-9142-2055EC2E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8839C-146F-A15A-2025-D2A53F30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E03ED-DAEB-9EF3-EDC3-A77CAF3C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5779"/>
            <a:ext cx="6028990" cy="384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C7533-3363-4ABA-7CB1-4AB8C8F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857"/>
            <a:ext cx="5864703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1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2FA7-FBC9-A043-F428-DC974D07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B0332-AAC6-2F1B-A73F-D14013D3C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7B81-6421-5A8A-6E2D-325203AD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E9313-BBAD-0B87-9DF2-B5053E0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30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CFD8-D63E-3A3C-445C-34F205EB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3FB2-BB6D-234E-3691-7F6B6846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687876" cy="310198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First Layer Model – success</a:t>
            </a:r>
          </a:p>
          <a:p>
            <a:pPr lvl="1"/>
            <a:r>
              <a:rPr lang="en-US" sz="2000" dirty="0"/>
              <a:t>Other applications?</a:t>
            </a:r>
          </a:p>
          <a:p>
            <a:pPr lvl="2"/>
            <a:r>
              <a:rPr lang="en-US" sz="2000" dirty="0"/>
              <a:t>Judging Judges</a:t>
            </a:r>
          </a:p>
          <a:p>
            <a:r>
              <a:rPr lang="en-US" sz="2400" dirty="0"/>
              <a:t>Second Layer Model – needs more work</a:t>
            </a:r>
          </a:p>
          <a:p>
            <a:pPr lvl="1"/>
            <a:r>
              <a:rPr lang="en-US" sz="2000" dirty="0"/>
              <a:t>Perhaps more nuance required</a:t>
            </a:r>
          </a:p>
          <a:p>
            <a:pPr lvl="1"/>
            <a:r>
              <a:rPr lang="en-US" sz="2000" dirty="0"/>
              <a:t>Logistic Regression chose different features </a:t>
            </a:r>
          </a:p>
          <a:p>
            <a:pPr lvl="2"/>
            <a:r>
              <a:rPr lang="en-US" sz="2000" dirty="0"/>
              <a:t>Linear relationships were stronger in the height/win streak features than age/exp. rounds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81BD3-F83C-A0F5-4041-7F3283B1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9A0D3-B069-F53A-9AC4-4F6F5197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10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6AE3-8C5A-4C6C-BA92-C3944F9E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8740-A969-AF43-CA1B-32CF3FC1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Create more features </a:t>
            </a:r>
          </a:p>
          <a:p>
            <a:pPr lvl="1"/>
            <a:r>
              <a:rPr lang="en-US" sz="2000" dirty="0"/>
              <a:t>The ones I have were relatively basic, and not being a full expert in UFC/MMA may have held me back in thinking about which features are correlated / more important in fights</a:t>
            </a:r>
          </a:p>
          <a:p>
            <a:r>
              <a:rPr lang="en-US" sz="2400" dirty="0"/>
              <a:t>Apply concepts to other sports</a:t>
            </a:r>
          </a:p>
          <a:p>
            <a:pPr lvl="1"/>
            <a:r>
              <a:rPr lang="en-US" sz="2000" dirty="0"/>
              <a:t>Began working on baseball project</a:t>
            </a:r>
          </a:p>
          <a:p>
            <a:pPr lvl="1"/>
            <a:r>
              <a:rPr lang="en-US" sz="2000" dirty="0"/>
              <a:t>Football 4</a:t>
            </a:r>
            <a:r>
              <a:rPr lang="en-US" sz="2000" baseline="30000" dirty="0"/>
              <a:t>th</a:t>
            </a:r>
            <a:r>
              <a:rPr lang="en-US" sz="2000" dirty="0"/>
              <a:t> down decision project in CSE 555T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AB353-CD62-8147-2FA8-1D7CF2FF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BAEA5-B4F7-123F-F775-2800E436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10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award ribbon">
            <a:extLst>
              <a:ext uri="{FF2B5EF4-FFF2-40B4-BE49-F238E27FC236}">
                <a16:creationId xmlns:a16="http://schemas.microsoft.com/office/drawing/2014/main" id="{204C5EEA-75AF-EF19-5A38-4CE81C4EF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E7450-3DFD-E540-0371-BD44B068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93388"/>
            <a:ext cx="9144000" cy="1671227"/>
          </a:xfrm>
          <a:solidFill>
            <a:schemeClr val="tx1">
              <a:alpha val="80000"/>
            </a:schemeClr>
          </a:solidFill>
          <a:ln w="279400" cap="sq" cmpd="thinThick">
            <a:solidFill>
              <a:schemeClr val="tx1">
                <a:alpha val="80000"/>
              </a:schemeClr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5400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3DC0-2D40-AABB-4B21-1F72FF4E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72260-F0B1-78E2-3A31-E7589AC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5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49B6F-764A-34D0-F380-1C247BA7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Unpredictability in sports</a:t>
            </a:r>
          </a:p>
        </p:txBody>
      </p:sp>
      <p:pic>
        <p:nvPicPr>
          <p:cNvPr id="2050" name="Picture 2" descr="Super Bowl 51 win probability as a function of game time elapsed (ESPN)">
            <a:extLst>
              <a:ext uri="{FF2B5EF4-FFF2-40B4-BE49-F238E27FC236}">
                <a16:creationId xmlns:a16="http://schemas.microsoft.com/office/drawing/2014/main" id="{B91E0C17-780D-AF9F-4012-234B9B6E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04" y="949207"/>
            <a:ext cx="4297680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5DA6DB7-67BC-3B51-19DD-090BDA34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1029789"/>
            <a:ext cx="4297680" cy="2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C64C4-D414-A05F-F730-6344BC63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5/1/24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E7932-94DC-DD28-B108-9102DD35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66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a net&#10;&#10;Description automatically generated">
            <a:extLst>
              <a:ext uri="{FF2B5EF4-FFF2-40B4-BE49-F238E27FC236}">
                <a16:creationId xmlns:a16="http://schemas.microsoft.com/office/drawing/2014/main" id="{93615464-E471-210C-0AF8-FA26B1C73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rcRect/>
          <a:stretch/>
        </p:blipFill>
        <p:spPr>
          <a:xfrm>
            <a:off x="97598" y="183606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72137-D15D-C312-33BF-1D75F7A1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/>
              <a:t>Sports betting: </a:t>
            </a:r>
            <a:br>
              <a:rPr lang="en-US"/>
            </a:br>
            <a:r>
              <a:rPr lang="en-US"/>
              <a:t>Embracing the unpredictability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29739-FD30-13E5-7BD4-878A7FF4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016" y="2539389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/>
              <a:t>$235 B industry</a:t>
            </a:r>
          </a:p>
          <a:p>
            <a:r>
              <a:rPr lang="en-US" sz="2400" dirty="0"/>
              <a:t>Factors influencing betting odds:</a:t>
            </a:r>
          </a:p>
          <a:p>
            <a:pPr lvl="1"/>
            <a:r>
              <a:rPr lang="en-US" sz="2000" dirty="0"/>
              <a:t>Sportsbooks’ Models</a:t>
            </a:r>
          </a:p>
          <a:p>
            <a:pPr lvl="1"/>
            <a:r>
              <a:rPr lang="en-US" sz="2000" dirty="0"/>
              <a:t>Price Discovery</a:t>
            </a:r>
          </a:p>
          <a:p>
            <a:pPr lvl="1"/>
            <a:r>
              <a:rPr lang="en-US" sz="2000" dirty="0"/>
              <a:t>Wisdom of the Crowd</a:t>
            </a:r>
          </a:p>
          <a:p>
            <a:r>
              <a:rPr lang="en-US" sz="2400" dirty="0"/>
              <a:t>Prediction Accuracy is Everything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A6437-97A6-D381-CB19-ED4B9C1D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92594-64D3-04B5-8B7E-96FD139A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773E6-A9DD-9519-026D-F074AB3DFA8D}"/>
              </a:ext>
            </a:extLst>
          </p:cNvPr>
          <p:cNvSpPr txBox="1"/>
          <p:nvPr/>
        </p:nvSpPr>
        <p:spPr>
          <a:xfrm>
            <a:off x="6512252" y="5840520"/>
            <a:ext cx="520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Menlo" panose="020B0609030804020204" pitchFamily="49" charset="0"/>
              </a:rPr>
              <a:t>The favorite covered the spread 50.18% of the time.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EB39D-6B96-1708-5654-5EF6C70D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70" y="2269766"/>
            <a:ext cx="5372100" cy="3454400"/>
          </a:xfrm>
          <a:prstGeom prst="rect">
            <a:avLst/>
          </a:prstGeom>
        </p:spPr>
      </p:pic>
      <p:pic>
        <p:nvPicPr>
          <p:cNvPr id="2050" name="Picture 2" descr="What Is Spread Betting - Point Spreads Explained">
            <a:extLst>
              <a:ext uri="{FF2B5EF4-FFF2-40B4-BE49-F238E27FC236}">
                <a16:creationId xmlns:a16="http://schemas.microsoft.com/office/drawing/2014/main" id="{4B734397-DC12-22E3-4438-E663938D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58" y="2184741"/>
            <a:ext cx="4521404" cy="40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1A3C3-C65D-F724-D724-FF0CC68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https://www.covers.com/guides/point-spread-betting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3B5B00-A9E7-597B-8A0B-B68BA430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976" y="2313433"/>
            <a:ext cx="4270248" cy="704087"/>
          </a:xfrm>
        </p:spPr>
        <p:txBody>
          <a:bodyPr/>
          <a:lstStyle/>
          <a:p>
            <a:r>
              <a:rPr lang="en-US" dirty="0"/>
              <a:t>Correctly Priced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A45E7F3-91C2-66E6-9DE1-E3EDC7F13C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6826290"/>
              </p:ext>
            </p:extLst>
          </p:nvPr>
        </p:nvGraphicFramePr>
        <p:xfrm>
          <a:off x="251012" y="3143249"/>
          <a:ext cx="5602100" cy="212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525">
                  <a:extLst>
                    <a:ext uri="{9D8B030D-6E8A-4147-A177-3AD203B41FA5}">
                      <a16:colId xmlns:a16="http://schemas.microsoft.com/office/drawing/2014/main" val="2290285863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2960321312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493490262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2759600283"/>
                    </a:ext>
                  </a:extLst>
                </a:gridCol>
              </a:tblGrid>
              <a:tr h="709332">
                <a:tc>
                  <a:txBody>
                    <a:bodyPr/>
                    <a:lstStyle/>
                    <a:p>
                      <a:r>
                        <a:rPr lang="en-US" sz="1800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Betting Odds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Breakeven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True win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12598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en-US" sz="1800" dirty="0"/>
                        <a:t>Team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30942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en-US" sz="1800" dirty="0"/>
                        <a:t>Team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1170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8982C-AD99-3B8D-30AF-868857B6AB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4242" y="2307420"/>
            <a:ext cx="4270248" cy="704087"/>
          </a:xfrm>
        </p:spPr>
        <p:txBody>
          <a:bodyPr/>
          <a:lstStyle/>
          <a:p>
            <a:r>
              <a:rPr lang="en-US" dirty="0"/>
              <a:t>Mispriced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94E2FB-844C-C893-EDF8-53895CFB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AE881-C27F-6580-2CAC-003785D5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EAB839-4AF8-3AD2-04AF-973A256E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betting math:</a:t>
            </a:r>
            <a:br>
              <a:rPr lang="en-US" dirty="0"/>
            </a:br>
            <a:r>
              <a:rPr lang="en-US" dirty="0"/>
              <a:t>a simple example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398DB5D-014D-FE1C-8D2A-6CA6FA465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939273"/>
              </p:ext>
            </p:extLst>
          </p:nvPr>
        </p:nvGraphicFramePr>
        <p:xfrm>
          <a:off x="6338316" y="3143249"/>
          <a:ext cx="5602100" cy="21279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0525">
                  <a:extLst>
                    <a:ext uri="{9D8B030D-6E8A-4147-A177-3AD203B41FA5}">
                      <a16:colId xmlns:a16="http://schemas.microsoft.com/office/drawing/2014/main" val="2290285863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2960321312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493490262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2759600283"/>
                    </a:ext>
                  </a:extLst>
                </a:gridCol>
              </a:tblGrid>
              <a:tr h="709332"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Betting Odds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Breakeven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win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12598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en-US" dirty="0"/>
                        <a:t>Team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30942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en-US" dirty="0"/>
                        <a:t>Team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117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63155D-AB7C-B339-AE68-87282355CCFC}"/>
                  </a:ext>
                </a:extLst>
              </p:cNvPr>
              <p:cNvSpPr txBox="1"/>
              <p:nvPr/>
            </p:nvSpPr>
            <p:spPr>
              <a:xfrm>
                <a:off x="251012" y="5486400"/>
                <a:ext cx="5602100" cy="1292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Expected Value betting $110 on either team: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−0.5∗110+0.5∗100=−$5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=−4.5%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63155D-AB7C-B339-AE68-87282355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2" y="5486400"/>
                <a:ext cx="5602100" cy="1292405"/>
              </a:xfrm>
              <a:prstGeom prst="rect">
                <a:avLst/>
              </a:prstGeom>
              <a:blipFill>
                <a:blip r:embed="rId3"/>
                <a:stretch>
                  <a:fillRect t="-294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945532-9E28-F8E9-A402-C779954272CB}"/>
                  </a:ext>
                </a:extLst>
              </p:cNvPr>
              <p:cNvSpPr txBox="1"/>
              <p:nvPr/>
            </p:nvSpPr>
            <p:spPr>
              <a:xfrm>
                <a:off x="6057031" y="5486399"/>
                <a:ext cx="5602100" cy="128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Expected Value betting $110 on either team: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−0.4∗110+0.6∗100=$16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=14.5%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945532-9E28-F8E9-A402-C7799542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31" y="5486399"/>
                <a:ext cx="5602100" cy="1286121"/>
              </a:xfrm>
              <a:prstGeom prst="rect">
                <a:avLst/>
              </a:prstGeom>
              <a:blipFill>
                <a:blip r:embed="rId4"/>
                <a:stretch>
                  <a:fillRect t="-294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FD89-93E6-12A4-2055-2388B2B4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CBAD2-D357-795C-FD6F-28070388E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BF67F-743E-B871-422F-CF28AFBD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FB117-CC50-C9D5-113E-7534B83B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9F6E-CFB0-03AA-F344-0D6086F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Beat sportsbooks in </a:t>
            </a:r>
            <a:r>
              <a:rPr lang="en-US" dirty="0" err="1"/>
              <a:t>ufc</a:t>
            </a:r>
            <a:r>
              <a:rPr lang="en-US" dirty="0"/>
              <a:t> prediction using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A478F-DDBD-6706-5660-AFA63BA3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7987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GOAL: prove “The house always wins” WRONG</a:t>
            </a:r>
          </a:p>
          <a:p>
            <a:pPr lvl="1"/>
            <a:r>
              <a:rPr lang="en-US" sz="2400" dirty="0"/>
              <a:t>Create ML models to predict fight outcomes more successfully than sportsbooks. 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Strategy:</a:t>
            </a:r>
          </a:p>
          <a:p>
            <a:pPr lvl="1"/>
            <a:r>
              <a:rPr lang="en-US" sz="2400" dirty="0"/>
              <a:t>Two Layer Hierarchical Model Structure:</a:t>
            </a:r>
          </a:p>
          <a:p>
            <a:pPr lvl="2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Layer: Expected Rounds</a:t>
            </a:r>
            <a:r>
              <a:rPr lang="en-US" sz="2400" baseline="30000" dirty="0"/>
              <a:t>1</a:t>
            </a:r>
            <a:endParaRPr lang="en-US" sz="2400" dirty="0"/>
          </a:p>
          <a:p>
            <a:pPr lvl="2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Layer: Full Fight Prediction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8128-BBE2-246B-A12F-0F449607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7ACD-402B-F245-C4CD-EF1CF9EA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8F5AF-41EA-3119-5185-698DE522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https://</a:t>
            </a:r>
            <a:r>
              <a:rPr lang="en-US" dirty="0" err="1"/>
              <a:t>literalfightnerd.com</a:t>
            </a:r>
            <a:r>
              <a:rPr lang="en-US" dirty="0"/>
              <a:t>/posts/2021-02-19-introducing-judgeai/</a:t>
            </a:r>
          </a:p>
        </p:txBody>
      </p:sp>
    </p:spTree>
    <p:extLst>
      <p:ext uri="{BB962C8B-B14F-4D97-AF65-F5344CB8AC3E}">
        <p14:creationId xmlns:p14="http://schemas.microsoft.com/office/powerpoint/2010/main" val="227565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8C60-732D-37C6-0CCC-C12192F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ufc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7F14-08D2-B758-9CE0-D0805057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382" y="377724"/>
            <a:ext cx="4815840" cy="217941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Relatively New</a:t>
            </a:r>
          </a:p>
          <a:p>
            <a:pPr lvl="1"/>
            <a:r>
              <a:rPr lang="en-US" sz="1800" dirty="0"/>
              <a:t>Founded 1993</a:t>
            </a:r>
          </a:p>
          <a:p>
            <a:r>
              <a:rPr lang="en-US" sz="2000" dirty="0"/>
              <a:t>Not much quantitative analysis done</a:t>
            </a:r>
          </a:p>
          <a:p>
            <a:r>
              <a:rPr lang="en-US" sz="2000" dirty="0"/>
              <a:t>Less efficient Betting Markets than other sports</a:t>
            </a:r>
          </a:p>
          <a:p>
            <a:r>
              <a:rPr lang="en-US" sz="2000" dirty="0"/>
              <a:t>Opportunity to learn about a new sport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B26AB-F8C1-CBCC-6A45-9DFB6A65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916EC-1B99-FD8A-18BE-90A2B2E2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40EFB-23F9-1EB0-D4EA-714D3783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D9FCC-063C-EC6D-C2B6-AD887EA8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52" y="2670776"/>
            <a:ext cx="54483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3837</TotalTime>
  <Words>1550</Words>
  <Application>Microsoft Macintosh PowerPoint</Application>
  <PresentationFormat>Widescreen</PresentationFormat>
  <Paragraphs>378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Cambria Math</vt:lpstr>
      <vt:lpstr>Gill Sans MT</vt:lpstr>
      <vt:lpstr>Google Sans</vt:lpstr>
      <vt:lpstr>Menlo</vt:lpstr>
      <vt:lpstr>Wingdings</vt:lpstr>
      <vt:lpstr>Parcel</vt:lpstr>
      <vt:lpstr>Machine learning in ufc prediction</vt:lpstr>
      <vt:lpstr>overview</vt:lpstr>
      <vt:lpstr>Introduction</vt:lpstr>
      <vt:lpstr>Unpredictability in sports</vt:lpstr>
      <vt:lpstr>Sports betting:  Embracing the unpredictability</vt:lpstr>
      <vt:lpstr>Sports betting math: a simple example</vt:lpstr>
      <vt:lpstr>Problem Formulation</vt:lpstr>
      <vt:lpstr>Beat sportsbooks in ufc prediction using machine learning</vt:lpstr>
      <vt:lpstr>Why ufc</vt:lpstr>
      <vt:lpstr>Methodology</vt:lpstr>
      <vt:lpstr>Data collection</vt:lpstr>
      <vt:lpstr>Scraping Methods</vt:lpstr>
      <vt:lpstr>Dataset breakdown</vt:lpstr>
      <vt:lpstr>Feature engineering / Data Manipulation</vt:lpstr>
      <vt:lpstr>Feature engineering / Data Manipulation</vt:lpstr>
      <vt:lpstr>Modeling – 1st Layer Round by round prediction</vt:lpstr>
      <vt:lpstr>Modeling – 1st Layer Model design</vt:lpstr>
      <vt:lpstr>Modeling – 1st Layer Modeling Technique</vt:lpstr>
      <vt:lpstr>Modeling – 1st Layer Modeling Technique</vt:lpstr>
      <vt:lpstr>Modeling – 2nd  Layer Full fight prediction</vt:lpstr>
      <vt:lpstr>Modeling – 2nd  Layer Model design</vt:lpstr>
      <vt:lpstr>Modeling – 2nd  Layer Modeling techniques</vt:lpstr>
      <vt:lpstr>Results</vt:lpstr>
      <vt:lpstr>Evaluating model performance</vt:lpstr>
      <vt:lpstr>Evaluating Model performance</vt:lpstr>
      <vt:lpstr>Most important features Layer 1</vt:lpstr>
      <vt:lpstr>Most important features Layer 2</vt:lpstr>
      <vt:lpstr>Precision-recall curves</vt:lpstr>
      <vt:lpstr>ROC Curve Layer 1</vt:lpstr>
      <vt:lpstr>ROC Curve Layer 2</vt:lpstr>
      <vt:lpstr>PowerPoint Presentation</vt:lpstr>
      <vt:lpstr>Conclusion</vt:lpstr>
      <vt:lpstr>takeaways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ufc prediction</dc:title>
  <dc:creator>Barr, Ilan</dc:creator>
  <cp:lastModifiedBy>Barr, Ilan</cp:lastModifiedBy>
  <cp:revision>43</cp:revision>
  <dcterms:created xsi:type="dcterms:W3CDTF">2024-04-28T19:29:49Z</dcterms:created>
  <dcterms:modified xsi:type="dcterms:W3CDTF">2024-05-01T15:32:57Z</dcterms:modified>
</cp:coreProperties>
</file>